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72" r:id="rId9"/>
    <p:sldId id="262" r:id="rId10"/>
    <p:sldId id="273" r:id="rId11"/>
    <p:sldId id="263" r:id="rId12"/>
    <p:sldId id="264" r:id="rId13"/>
    <p:sldId id="267" r:id="rId14"/>
    <p:sldId id="270" r:id="rId15"/>
    <p:sldId id="269" r:id="rId16"/>
    <p:sldId id="268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EfuOMzRgX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fuOMzRgXo" TargetMode="Externa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jc3yhN9E5Y" TargetMode="External"/><Relationship Id="rId5" Type="http://schemas.openxmlformats.org/officeDocument/2006/relationships/image" Target="../media/image35.jpeg"/><Relationship Id="rId4" Type="http://schemas.openxmlformats.org/officeDocument/2006/relationships/hyperlink" Target="https://www.youtube.com/watch?v=Ujc3yhN9E5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x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ahoot.it/#/k/1ccc9e7c-27c4-4378-96ec-e4d29d63991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bdeveloper.com/forum/" TargetMode="External"/><Relationship Id="rId13" Type="http://schemas.openxmlformats.org/officeDocument/2006/relationships/hyperlink" Target="https://www.awdp.org/" TargetMode="External"/><Relationship Id="rId18" Type="http://schemas.openxmlformats.org/officeDocument/2006/relationships/hyperlink" Target="https://authenticjobs.com/" TargetMode="External"/><Relationship Id="rId3" Type="http://schemas.openxmlformats.org/officeDocument/2006/relationships/hyperlink" Target="https://developer.mozilla.org/en-US/docs/Web/Guide" TargetMode="External"/><Relationship Id="rId21" Type="http://schemas.openxmlformats.org/officeDocument/2006/relationships/image" Target="../media/image38.jpeg"/><Relationship Id="rId7" Type="http://schemas.openxmlformats.org/officeDocument/2006/relationships/hyperlink" Target="http://www.activejump.com/" TargetMode="External"/><Relationship Id="rId12" Type="http://schemas.openxmlformats.org/officeDocument/2006/relationships/hyperlink" Target="http://iwanet.org/" TargetMode="External"/><Relationship Id="rId17" Type="http://schemas.openxmlformats.org/officeDocument/2006/relationships/hyperlink" Target="https://stackoverflow.com/jobs/developer-jobs-using-web-development" TargetMode="External"/><Relationship Id="rId2" Type="http://schemas.openxmlformats.org/officeDocument/2006/relationships/hyperlink" Target="https://teamtreehouse.com/" TargetMode="External"/><Relationship Id="rId16" Type="http://schemas.openxmlformats.org/officeDocument/2006/relationships/hyperlink" Target="https://weworkremotely.com/" TargetMode="External"/><Relationship Id="rId20" Type="http://schemas.openxmlformats.org/officeDocument/2006/relationships/hyperlink" Target="https://www.glassdoor.com/Job/web-developer-jobs-SRCH_KO0,13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tepoint.com/" TargetMode="External"/><Relationship Id="rId11" Type="http://schemas.openxmlformats.org/officeDocument/2006/relationships/hyperlink" Target="https://www.aiga.org/" TargetMode="External"/><Relationship Id="rId5" Type="http://schemas.openxmlformats.org/officeDocument/2006/relationships/hyperlink" Target="https://www.codeavengers.com/profile#all?web/1" TargetMode="External"/><Relationship Id="rId15" Type="http://schemas.openxmlformats.org/officeDocument/2006/relationships/hyperlink" Target="http://webprofessionals.org/" TargetMode="External"/><Relationship Id="rId10" Type="http://schemas.openxmlformats.org/officeDocument/2006/relationships/hyperlink" Target="https://stackoverflow.com/" TargetMode="External"/><Relationship Id="rId19" Type="http://schemas.openxmlformats.org/officeDocument/2006/relationships/hyperlink" Target="https://angel.co/jobs" TargetMode="External"/><Relationship Id="rId4" Type="http://schemas.openxmlformats.org/officeDocument/2006/relationships/hyperlink" Target="https://www.html-5-tutorial.com/" TargetMode="External"/><Relationship Id="rId9" Type="http://schemas.openxmlformats.org/officeDocument/2006/relationships/hyperlink" Target="https://uptodate.frontendrescue.org/" TargetMode="External"/><Relationship Id="rId14" Type="http://schemas.openxmlformats.org/officeDocument/2006/relationships/hyperlink" Target="https://www.w3.org/Consortium/membership-benefits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jc3yhN9E5Y" TargetMode="External"/><Relationship Id="rId3" Type="http://schemas.openxmlformats.org/officeDocument/2006/relationships/hyperlink" Target="https://www.computerscience.org/careers/web-developer/" TargetMode="External"/><Relationship Id="rId7" Type="http://schemas.openxmlformats.org/officeDocument/2006/relationships/hyperlink" Target="https://www.youtube.com/watch?v=GEfuOMzRgXo" TargetMode="External"/><Relationship Id="rId2" Type="http://schemas.openxmlformats.org/officeDocument/2006/relationships/hyperlink" Target="https://blennd.com/top-5-best-website-designs-that-tell-a-sto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kahoot.it/#/k/1ccc9e7c-27c4-4378-96ec-e4d29d639910" TargetMode="External"/><Relationship Id="rId5" Type="http://schemas.openxmlformats.org/officeDocument/2006/relationships/hyperlink" Target="https://www.wix.com/" TargetMode="External"/><Relationship Id="rId4" Type="http://schemas.openxmlformats.org/officeDocument/2006/relationships/hyperlink" Target="https://www.google.com/" TargetMode="External"/><Relationship Id="rId9" Type="http://schemas.openxmlformats.org/officeDocument/2006/relationships/hyperlink" Target="https://www.bls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1DE163-8C94-44F3-815A-53D8EE27A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DCDD6-A56B-45B5-93E3-29A861C86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82FFFF"/>
                </a:solidFill>
              </a:rPr>
              <a:t>By arun agarwal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690ED4-0421-43D4-BBE6-C88516BDB5EF}"/>
              </a:ext>
            </a:extLst>
          </p:cNvPr>
          <p:cNvGrpSpPr/>
          <p:nvPr/>
        </p:nvGrpSpPr>
        <p:grpSpPr>
          <a:xfrm>
            <a:off x="408279" y="-15678"/>
            <a:ext cx="26632521" cy="1840783"/>
            <a:chOff x="408279" y="155772"/>
            <a:chExt cx="26632521" cy="184078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85D01C-AD57-4165-BD13-8810CDB235FE}"/>
                </a:ext>
              </a:extLst>
            </p:cNvPr>
            <p:cNvGrpSpPr/>
            <p:nvPr/>
          </p:nvGrpSpPr>
          <p:grpSpPr>
            <a:xfrm>
              <a:off x="408279" y="155772"/>
              <a:ext cx="13312563" cy="1832761"/>
              <a:chOff x="408279" y="155772"/>
              <a:chExt cx="13312563" cy="18327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0AC9C6E-5CED-4019-B66B-6DDF4CA98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9847" y="155772"/>
                <a:ext cx="2810995" cy="18288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719D19-80E1-456E-A68A-E11CBED6D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928" y="159685"/>
                <a:ext cx="2914940" cy="18288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604409D-FE3F-45CB-B88F-1C07F4161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998" y="159733"/>
                <a:ext cx="4523874" cy="182880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67822A0-0115-4D1B-8542-87964032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279" y="159733"/>
                <a:ext cx="3782786" cy="18288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948C2BA-1547-44CE-B99B-98AF416E2309}"/>
                </a:ext>
              </a:extLst>
            </p:cNvPr>
            <p:cNvGrpSpPr/>
            <p:nvPr/>
          </p:nvGrpSpPr>
          <p:grpSpPr>
            <a:xfrm>
              <a:off x="13728237" y="163794"/>
              <a:ext cx="13312563" cy="1832761"/>
              <a:chOff x="408279" y="155772"/>
              <a:chExt cx="13312563" cy="1832761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20516E7-1161-4BC5-83EC-05B4487C1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9847" y="155772"/>
                <a:ext cx="2810995" cy="18288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F41FBF4-F32B-4F16-8F31-E62F5EA5A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928" y="159685"/>
                <a:ext cx="2914940" cy="18288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4C36333-B759-486B-B205-86E580E09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998" y="159733"/>
                <a:ext cx="4523874" cy="18288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C62A5502-311E-4F99-A723-63AAB9BBD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279" y="159733"/>
                <a:ext cx="3782786" cy="1828800"/>
              </a:xfrm>
              <a:prstGeom prst="rect">
                <a:avLst/>
              </a:prstGeom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E45442-A3DD-4137-AC1F-365718AD348A}"/>
              </a:ext>
            </a:extLst>
          </p:cNvPr>
          <p:cNvGrpSpPr/>
          <p:nvPr/>
        </p:nvGrpSpPr>
        <p:grpSpPr>
          <a:xfrm>
            <a:off x="-14440521" y="5032572"/>
            <a:ext cx="26632521" cy="1840783"/>
            <a:chOff x="408279" y="155772"/>
            <a:chExt cx="26632521" cy="184078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9B20AAD-AB5D-4C47-B126-B003A399BF10}"/>
                </a:ext>
              </a:extLst>
            </p:cNvPr>
            <p:cNvGrpSpPr/>
            <p:nvPr/>
          </p:nvGrpSpPr>
          <p:grpSpPr>
            <a:xfrm>
              <a:off x="408279" y="155772"/>
              <a:ext cx="13312563" cy="1832761"/>
              <a:chOff x="408279" y="155772"/>
              <a:chExt cx="13312563" cy="1832761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EE38526F-D48E-436C-AE56-5C3760759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9847" y="155772"/>
                <a:ext cx="2810995" cy="1828800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118DD60-B09E-4FB1-B8CC-EEAD0C9B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928" y="159685"/>
                <a:ext cx="2914940" cy="1828800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072F0DA-2BAC-4282-BB48-67F971881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998" y="159733"/>
                <a:ext cx="4523874" cy="182880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62193C53-9B15-4E95-B3BB-F9E4E4FB4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279" y="159733"/>
                <a:ext cx="3782786" cy="1828800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1B9C02-596C-4D7D-B27E-70A27CD2555F}"/>
                </a:ext>
              </a:extLst>
            </p:cNvPr>
            <p:cNvGrpSpPr/>
            <p:nvPr/>
          </p:nvGrpSpPr>
          <p:grpSpPr>
            <a:xfrm>
              <a:off x="13728237" y="163794"/>
              <a:ext cx="13312563" cy="1832761"/>
              <a:chOff x="408279" y="155772"/>
              <a:chExt cx="13312563" cy="183276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9640FE52-34DE-40DF-A2D4-C902C1439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9847" y="155772"/>
                <a:ext cx="2810995" cy="18288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E197279-300F-4B6F-97F4-090637180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4928" y="159685"/>
                <a:ext cx="2914940" cy="1828800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07C5509-8637-4B75-A726-E882E09BB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998" y="159733"/>
                <a:ext cx="4523874" cy="1828800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1D324A2-3243-4C15-83CE-CF1EA78B3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279" y="159733"/>
                <a:ext cx="3782786" cy="1828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975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CCC97-E1E4-4AE4-9F68-D7BE3A7E77BD}"/>
              </a:ext>
            </a:extLst>
          </p:cNvPr>
          <p:cNvSpPr txBox="1"/>
          <p:nvPr/>
        </p:nvSpPr>
        <p:spPr>
          <a:xfrm>
            <a:off x="2059991" y="2828835"/>
            <a:ext cx="8072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LET’S TALK </a:t>
            </a:r>
            <a:r>
              <a:rPr lang="en-US" sz="9600" b="1" dirty="0">
                <a:solidFill>
                  <a:schemeClr val="accent1">
                    <a:lumMod val="50000"/>
                  </a:schemeClr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182788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cashreg.wav"/>
          </p:stSnd>
        </p:sndAc>
      </p:transition>
    </mc:Choice>
    <mc:Fallback xmlns="">
      <p:transition spd="slow">
        <p:fade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2240"/>
            <a:ext cx="9905998" cy="1257814"/>
          </a:xfrm>
        </p:spPr>
        <p:txBody>
          <a:bodyPr/>
          <a:lstStyle/>
          <a:p>
            <a:pPr algn="ctr"/>
            <a:r>
              <a:rPr lang="en-US" sz="4400" b="1" dirty="0"/>
              <a:t>Salaries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083" y="1788160"/>
            <a:ext cx="4489467" cy="4003160"/>
          </a:xfr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en-US" sz="2800" dirty="0"/>
              <a:t>No established pay scale</a:t>
            </a:r>
          </a:p>
          <a:p>
            <a:r>
              <a:rPr lang="en-US" sz="2800" dirty="0"/>
              <a:t>Varies widely</a:t>
            </a:r>
          </a:p>
          <a:p>
            <a:pPr lvl="1"/>
            <a:r>
              <a:rPr lang="en-US" sz="2400" dirty="0"/>
              <a:t>State, city, experience, and industry</a:t>
            </a:r>
          </a:p>
          <a:p>
            <a:pPr lvl="1"/>
            <a:r>
              <a:rPr lang="en-US" sz="2400" dirty="0"/>
              <a:t>2014 average salary: </a:t>
            </a:r>
          </a:p>
          <a:p>
            <a:pPr lvl="2"/>
            <a:r>
              <a:rPr lang="en-US" sz="2200" dirty="0"/>
              <a:t>One website: $68, 670</a:t>
            </a:r>
          </a:p>
          <a:p>
            <a:pPr lvl="2"/>
            <a:r>
              <a:rPr lang="en-US" sz="2200" dirty="0"/>
              <a:t>A different website: $55,000</a:t>
            </a:r>
          </a:p>
          <a:p>
            <a:pPr lvl="2"/>
            <a:r>
              <a:rPr lang="en-US" sz="2200" dirty="0"/>
              <a:t>A different website: $87,000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E0C801-1CAA-406B-BFAD-3489D00E65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5616291"/>
              </p:ext>
            </p:extLst>
          </p:nvPr>
        </p:nvGraphicFramePr>
        <p:xfrm>
          <a:off x="5467350" y="1524000"/>
          <a:ext cx="6477004" cy="4391266"/>
        </p:xfrm>
        <a:graphic>
          <a:graphicData uri="http://schemas.openxmlformats.org/drawingml/2006/table">
            <a:tbl>
              <a:tblPr/>
              <a:tblGrid>
                <a:gridCol w="1619251">
                  <a:extLst>
                    <a:ext uri="{9D8B030D-6E8A-4147-A177-3AD203B41FA5}">
                      <a16:colId xmlns:a16="http://schemas.microsoft.com/office/drawing/2014/main" val="1783138497"/>
                    </a:ext>
                  </a:extLst>
                </a:gridCol>
                <a:gridCol w="1619251">
                  <a:extLst>
                    <a:ext uri="{9D8B030D-6E8A-4147-A177-3AD203B41FA5}">
                      <a16:colId xmlns:a16="http://schemas.microsoft.com/office/drawing/2014/main" val="2363212007"/>
                    </a:ext>
                  </a:extLst>
                </a:gridCol>
                <a:gridCol w="1619251">
                  <a:extLst>
                    <a:ext uri="{9D8B030D-6E8A-4147-A177-3AD203B41FA5}">
                      <a16:colId xmlns:a16="http://schemas.microsoft.com/office/drawing/2014/main" val="3481354540"/>
                    </a:ext>
                  </a:extLst>
                </a:gridCol>
                <a:gridCol w="1619251">
                  <a:extLst>
                    <a:ext uri="{9D8B030D-6E8A-4147-A177-3AD203B41FA5}">
                      <a16:colId xmlns:a16="http://schemas.microsoft.com/office/drawing/2014/main" val="3404407710"/>
                    </a:ext>
                  </a:extLst>
                </a:gridCol>
              </a:tblGrid>
              <a:tr h="1130924"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all" dirty="0">
                          <a:solidFill>
                            <a:srgbClr val="FFFFFF"/>
                          </a:solidFill>
                          <a:effectLst/>
                        </a:rPr>
                        <a:t>STATE</a:t>
                      </a:r>
                    </a:p>
                  </a:txBody>
                  <a:tcPr marL="120960" marR="58061" marT="120960" marB="12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all" dirty="0">
                          <a:solidFill>
                            <a:srgbClr val="FFFFFF"/>
                          </a:solidFill>
                          <a:effectLst/>
                        </a:rPr>
                        <a:t>EMPLOYMENT PER 1,000 PEOPLE</a:t>
                      </a:r>
                    </a:p>
                  </a:txBody>
                  <a:tcPr marL="120960" marR="58061" marT="120960" marB="12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all">
                          <a:solidFill>
                            <a:srgbClr val="FFFFFF"/>
                          </a:solidFill>
                          <a:effectLst/>
                        </a:rPr>
                        <a:t>EMPLOYMENT</a:t>
                      </a:r>
                    </a:p>
                  </a:txBody>
                  <a:tcPr marL="120960" marR="58061" marT="120960" marB="12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all" dirty="0">
                          <a:solidFill>
                            <a:srgbClr val="FFFFFF"/>
                          </a:solidFill>
                          <a:effectLst/>
                        </a:rPr>
                        <a:t>AVG. ANNUAL SALARY</a:t>
                      </a:r>
                    </a:p>
                  </a:txBody>
                  <a:tcPr marL="120960" marR="58061" marT="120960" marB="12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5720"/>
                  </a:ext>
                </a:extLst>
              </a:tr>
              <a:tr h="921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cap="all">
                          <a:solidFill>
                            <a:srgbClr val="171B30"/>
                          </a:solidFill>
                          <a:effectLst/>
                        </a:rPr>
                        <a:t>DISTRICT OF COLUMBIA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1.84</a:t>
                      </a:r>
                    </a:p>
                  </a:txBody>
                  <a:tcPr marL="120960" marR="120960" marT="120960" marB="120960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1,240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$78,710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31273"/>
                  </a:ext>
                </a:extLst>
              </a:tr>
              <a:tr h="501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cap="all">
                          <a:solidFill>
                            <a:srgbClr val="171B30"/>
                          </a:solidFill>
                          <a:effectLst/>
                        </a:rPr>
                        <a:t>OREGON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1.71</a:t>
                      </a:r>
                    </a:p>
                  </a:txBody>
                  <a:tcPr marL="120960" marR="120960" marT="120960" marB="120960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2,880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$69,250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93618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cap="all">
                          <a:solidFill>
                            <a:srgbClr val="171B30"/>
                          </a:solidFill>
                          <a:effectLst/>
                        </a:rPr>
                        <a:t>WASHINGTON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1.66</a:t>
                      </a:r>
                    </a:p>
                  </a:txBody>
                  <a:tcPr marL="120960" marR="120960" marT="120960" marB="120960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4,810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$82,420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52754"/>
                  </a:ext>
                </a:extLst>
              </a:tr>
              <a:tr h="501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cap="all">
                          <a:solidFill>
                            <a:srgbClr val="171B30"/>
                          </a:solidFill>
                          <a:effectLst/>
                        </a:rPr>
                        <a:t>VERMONT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1.58</a:t>
                      </a:r>
                    </a:p>
                  </a:txBody>
                  <a:tcPr marL="120960" marR="120960" marT="120960" marB="120960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470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$65,570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57609"/>
                  </a:ext>
                </a:extLst>
              </a:tr>
              <a:tr h="501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cap="all">
                          <a:solidFill>
                            <a:srgbClr val="171B30"/>
                          </a:solidFill>
                          <a:effectLst/>
                        </a:rPr>
                        <a:t>UTAH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1.56</a:t>
                      </a:r>
                    </a:p>
                  </a:txBody>
                  <a:tcPr marL="120960" marR="120960" marT="120960" marB="120960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2,000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$58,490</a:t>
                      </a:r>
                    </a:p>
                  </a:txBody>
                  <a:tcPr marL="120960" marR="120960" marT="120960" marB="12096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766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0A86F56-5B77-4942-8873-996C5AC5C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758404"/>
              </p:ext>
            </p:extLst>
          </p:nvPr>
        </p:nvGraphicFramePr>
        <p:xfrm>
          <a:off x="5945506" y="1549621"/>
          <a:ext cx="5654041" cy="4157303"/>
        </p:xfrm>
        <a:graphic>
          <a:graphicData uri="http://schemas.openxmlformats.org/drawingml/2006/table">
            <a:tbl>
              <a:tblPr/>
              <a:tblGrid>
                <a:gridCol w="2912271">
                  <a:extLst>
                    <a:ext uri="{9D8B030D-6E8A-4147-A177-3AD203B41FA5}">
                      <a16:colId xmlns:a16="http://schemas.microsoft.com/office/drawing/2014/main" val="1444972310"/>
                    </a:ext>
                  </a:extLst>
                </a:gridCol>
                <a:gridCol w="2741770">
                  <a:extLst>
                    <a:ext uri="{9D8B030D-6E8A-4147-A177-3AD203B41FA5}">
                      <a16:colId xmlns:a16="http://schemas.microsoft.com/office/drawing/2014/main" val="190629170"/>
                    </a:ext>
                  </a:extLst>
                </a:gridCol>
              </a:tblGrid>
              <a:tr h="4714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cap="all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</a:t>
                      </a:r>
                    </a:p>
                  </a:txBody>
                  <a:tcPr marL="137063" marR="65790" marT="137063" marB="1370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cap="all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ANNUAL SALARY</a:t>
                      </a:r>
                    </a:p>
                  </a:txBody>
                  <a:tcPr marL="137063" marR="65790" marT="137063" marB="1370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0783"/>
                  </a:ext>
                </a:extLst>
              </a:tr>
              <a:tr h="106361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SEMICONDUCTOR AND OTHER ELECTRONIC COMPONENT MANUFACTURING</a:t>
                      </a:r>
                    </a:p>
                  </a:txBody>
                  <a:tcPr marL="137063" marR="137063" marT="137063" marB="137063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$87,440</a:t>
                      </a:r>
                    </a:p>
                  </a:txBody>
                  <a:tcPr marL="137063" marR="137063" marT="137063" marB="137063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A8AC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056135"/>
                  </a:ext>
                </a:extLst>
              </a:tr>
              <a:tr h="47149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PUBLISHERS</a:t>
                      </a:r>
                    </a:p>
                  </a:txBody>
                  <a:tcPr marL="137063" marR="137063" marT="137063" marB="137063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$86,590</a:t>
                      </a:r>
                    </a:p>
                  </a:txBody>
                  <a:tcPr marL="137063" marR="137063" marT="137063" marB="137063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04631"/>
                  </a:ext>
                </a:extLst>
              </a:tr>
              <a:tr h="66886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DEPOSITORY CREDIT INTERMEDIATION</a:t>
                      </a:r>
                    </a:p>
                  </a:txBody>
                  <a:tcPr marL="137063" marR="137063" marT="137063" marB="137063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$84,010</a:t>
                      </a:r>
                    </a:p>
                  </a:txBody>
                  <a:tcPr marL="137063" marR="137063" marT="137063" marB="137063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33723"/>
                  </a:ext>
                </a:extLst>
              </a:tr>
              <a:tr h="86623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MONETARY AUTHORITIES-CENTRAL BANK</a:t>
                      </a:r>
                    </a:p>
                  </a:txBody>
                  <a:tcPr marL="137063" marR="137063" marT="137063" marB="137063" anchor="ctr">
                    <a:lnL>
                      <a:noFill/>
                    </a:lnL>
                    <a:lnR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cap="all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$83,510</a:t>
                      </a:r>
                    </a:p>
                  </a:txBody>
                  <a:tcPr marL="137063" marR="137063" marT="137063" marB="137063" anchor="ctr">
                    <a:lnL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D4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0488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99D41E6-0BFF-4612-856E-A8197980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53" y="1946713"/>
            <a:ext cx="6134866" cy="354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903A2-B9E3-447C-9B01-C8EE999C7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07" y="1549621"/>
            <a:ext cx="6471747" cy="4392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842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7941"/>
            <a:ext cx="9905998" cy="865725"/>
          </a:xfrm>
        </p:spPr>
        <p:txBody>
          <a:bodyPr/>
          <a:lstStyle/>
          <a:p>
            <a:pPr algn="ctr"/>
            <a:r>
              <a:rPr lang="en-US" b="1" dirty="0"/>
              <a:t>Career advancement: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3670" y="1033667"/>
            <a:ext cx="5420139" cy="5500948"/>
          </a:xfr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Build a great portfolio!!!</a:t>
            </a:r>
          </a:p>
          <a:p>
            <a:pPr lvl="1"/>
            <a:r>
              <a:rPr lang="en-US" dirty="0"/>
              <a:t>Be versatile</a:t>
            </a:r>
          </a:p>
          <a:p>
            <a:pPr lvl="1"/>
            <a:r>
              <a:rPr lang="en-US" dirty="0"/>
              <a:t>Include: websites designed and built, freelance work, &amp; larger projects you’ve helped with</a:t>
            </a:r>
          </a:p>
          <a:p>
            <a:r>
              <a:rPr lang="en-US" dirty="0"/>
              <a:t>Build your own website to host portfolio</a:t>
            </a:r>
          </a:p>
          <a:p>
            <a:r>
              <a:rPr lang="en-US" dirty="0"/>
              <a:t>Most move to senior management roles</a:t>
            </a:r>
          </a:p>
          <a:p>
            <a:r>
              <a:rPr lang="en-US" dirty="0"/>
              <a:t>More experience</a:t>
            </a:r>
            <a:r>
              <a:rPr lang="en-US" dirty="0">
                <a:sym typeface="Wingdings" panose="05000000000000000000" pitchFamily="2" charset="2"/>
              </a:rPr>
              <a:t> Freelancing or Consulting</a:t>
            </a:r>
          </a:p>
          <a:p>
            <a:r>
              <a:rPr lang="en-US" dirty="0">
                <a:sym typeface="Wingdings" panose="05000000000000000000" pitchFamily="2" charset="2"/>
              </a:rPr>
              <a:t>Numerous certification programs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General certifications, language-specific programs and design workshops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3EFEB0C9-33DD-4094-8A8D-F8F3544E86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05" y="2192993"/>
            <a:ext cx="4286250" cy="2886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945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7000">
              <a:srgbClr val="FF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A6F3-AE19-4947-83E4-0C974AAA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3211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Video on web development: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99F4-C6F1-47D6-8FCF-90C0685C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31105"/>
            <a:ext cx="9905999" cy="608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Link: 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hlinkClick r:id="rId3"/>
              </a:rPr>
              <a:t>https://www.youtube.com/watch?v=GEfuOMzRgXo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CE66B774-B02C-4956-8AEF-FE75641C0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14133" y="1702096"/>
            <a:ext cx="8996717" cy="5060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0279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A6F3-AE19-4947-83E4-0C974AAA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3211"/>
            <a:ext cx="9905998" cy="1478570"/>
          </a:xfrm>
        </p:spPr>
        <p:txBody>
          <a:bodyPr/>
          <a:lstStyle/>
          <a:p>
            <a:pPr algn="ctr"/>
            <a:r>
              <a:rPr lang="en-US" b="1" dirty="0"/>
              <a:t>Video on web development vs web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99F4-C6F1-47D6-8FCF-90C0685C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31105"/>
            <a:ext cx="9905999" cy="608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Link: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>
                <a:sym typeface="Wingdings" panose="05000000000000000000" pitchFamily="2" charset="2"/>
                <a:hlinkClick r:id="rId4"/>
              </a:rPr>
              <a:t>https://www.youtube.com/watch?v=Ujc3yhN9E5Y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879FF62-E2DF-43B3-96DF-456A13BF4F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1600" y="1669774"/>
            <a:ext cx="9152835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741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3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EA841-3C5F-48E0-94DA-0635AE43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Live demonstration: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F767-92EC-4C3B-9224-CAFBD9421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Link: </a:t>
            </a:r>
            <a:r>
              <a:rPr lang="en-US" sz="2000" cap="all" dirty="0">
                <a:solidFill>
                  <a:schemeClr val="tx2"/>
                </a:solidFill>
                <a:hlinkClick r:id="rId3"/>
              </a:rPr>
              <a:t>www.wix.com</a:t>
            </a:r>
            <a:r>
              <a:rPr lang="en-US" sz="2000" cap="all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s://www.cmscritic.com/site/assets/files/4808/wix_logo.png">
            <a:extLst>
              <a:ext uri="{FF2B5EF4-FFF2-40B4-BE49-F238E27FC236}">
                <a16:creationId xmlns:a16="http://schemas.microsoft.com/office/drawing/2014/main" id="{19605DAE-31C1-492C-B447-75BA06361B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0" r="1" b="18103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23949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rgbClr val="7030A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CEFD1F-D0B0-4FA7-A560-4A1A15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9901237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Kahoot: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FB2B-1375-426C-A667-6C49A955E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5244572"/>
            <a:ext cx="10036173" cy="690562"/>
          </a:xfr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b="1" cap="all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Link: </a:t>
            </a:r>
            <a:r>
              <a:rPr lang="en-US" sz="2000" b="1" cap="all" dirty="0">
                <a:solidFill>
                  <a:schemeClr val="bg1">
                    <a:lumMod val="95000"/>
                    <a:lumOff val="5000"/>
                  </a:schemeClr>
                </a:solidFill>
                <a:hlinkClick r:id="rId3"/>
              </a:rPr>
              <a:t>https://play.kahoot.it/#/k/1ccc9e7c-27c4-4378-96ec-e4d29d639910</a:t>
            </a:r>
            <a:endParaRPr lang="en-US" sz="2000" b="1" cap="all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 algn="ctr">
              <a:buNone/>
            </a:pPr>
            <a:endParaRPr lang="en-US" sz="2000" b="1" cap="all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9218" name="Picture 2" descr="http://technologydiscovery.pbworks.com/f/1409881660/kahoot%20logo_purple.png">
            <a:extLst>
              <a:ext uri="{FF2B5EF4-FFF2-40B4-BE49-F238E27FC236}">
                <a16:creationId xmlns:a16="http://schemas.microsoft.com/office/drawing/2014/main" id="{30AEC7EE-25C7-4428-9B65-E26AEA2E99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6" b="2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7451054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23000">
              <a:srgbClr val="0070C0"/>
            </a:gs>
            <a:gs pos="69000">
              <a:srgbClr val="00B050"/>
            </a:gs>
            <a:gs pos="97000">
              <a:srgbClr val="92D05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43338"/>
            <a:ext cx="9905998" cy="954157"/>
          </a:xfrm>
        </p:spPr>
        <p:txBody>
          <a:bodyPr>
            <a:normAutofit/>
          </a:bodyPr>
          <a:lstStyle/>
          <a:p>
            <a:r>
              <a:rPr lang="en-US" sz="4000" b="1" dirty="0"/>
              <a:t>OTHER 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497496"/>
            <a:ext cx="4878389" cy="5208104"/>
          </a:xfrm>
        </p:spPr>
        <p:txBody>
          <a:bodyPr>
            <a:noAutofit/>
          </a:bodyPr>
          <a:lstStyle/>
          <a:p>
            <a:pPr lvl="0"/>
            <a:r>
              <a:rPr lang="en-US" sz="1800" b="1" u="sng" dirty="0">
                <a:hlinkClick r:id="rId2"/>
              </a:rPr>
              <a:t>https://</a:t>
            </a:r>
            <a:r>
              <a:rPr lang="en-US" sz="1800" b="1" u="sng" dirty="0">
                <a:solidFill>
                  <a:srgbClr val="FF0000"/>
                </a:solidFill>
                <a:hlinkClick r:id="rId2"/>
              </a:rPr>
              <a:t>teamtreehouse</a:t>
            </a:r>
            <a:r>
              <a:rPr lang="en-US" sz="1800" b="1" u="sng" dirty="0">
                <a:hlinkClick r:id="rId2"/>
              </a:rPr>
              <a:t>.com/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3"/>
              </a:rPr>
              <a:t>https://developer.mozilla.org/en-US/docs/Web/Guide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4"/>
              </a:rPr>
              <a:t>https://www.html-5-tutorial.com/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5"/>
              </a:rPr>
              <a:t>https://www.codeavengers.com/profile#all?web/1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6"/>
              </a:rPr>
              <a:t>https://www.sitepoint.com/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7"/>
              </a:rPr>
              <a:t>http://www.activejump.com/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8"/>
              </a:rPr>
              <a:t>https://www.webdeveloper.com/forum/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9"/>
              </a:rPr>
              <a:t>https://uptodate.frontendrescue.org/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10"/>
              </a:rPr>
              <a:t>https://stackoverflow.com/</a:t>
            </a:r>
            <a:endParaRPr lang="en-US" sz="1800" b="1" dirty="0"/>
          </a:p>
          <a:p>
            <a:pPr lvl="0"/>
            <a:r>
              <a:rPr lang="en-US" sz="1800" b="1" u="sng" dirty="0">
                <a:hlinkClick r:id="rId11"/>
              </a:rPr>
              <a:t>https://www.aiga.org/</a:t>
            </a:r>
            <a:endParaRPr lang="en-US" sz="1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C4C9-1FA6-43B0-895E-E19F9C62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55305"/>
            <a:ext cx="4875211" cy="4850293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7200" b="1" u="sng" dirty="0">
                <a:hlinkClick r:id="rId12"/>
              </a:rPr>
              <a:t>http://iwanet.org/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3"/>
              </a:rPr>
              <a:t>https://www.awdp.org/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4"/>
              </a:rPr>
              <a:t>https://www.w3.org/Consortium/membership-benefits.html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5"/>
              </a:rPr>
              <a:t>http://webprofessionals.org/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6"/>
              </a:rPr>
              <a:t>https://weworkremotely.com/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7"/>
              </a:rPr>
              <a:t>https://stackoverflow.com/jobs/developer-jobs-using-web-development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8"/>
              </a:rPr>
              <a:t>https://authenticjobs.com/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19"/>
              </a:rPr>
              <a:t>https://angel.co/jobs</a:t>
            </a:r>
            <a:endParaRPr lang="en-US" sz="7200" b="1" dirty="0"/>
          </a:p>
          <a:p>
            <a:pPr lvl="0"/>
            <a:r>
              <a:rPr lang="en-US" sz="7200" b="1" u="sng" dirty="0">
                <a:hlinkClick r:id="rId20"/>
              </a:rPr>
              <a:t>https://www.glassdoor.com/Job/web-developer-jobs-SRCH_KO0,13.htm</a:t>
            </a:r>
            <a:endParaRPr lang="en-US" sz="7200" b="1" dirty="0"/>
          </a:p>
          <a:p>
            <a:endParaRPr lang="en-US" sz="200" b="1" dirty="0"/>
          </a:p>
        </p:txBody>
      </p:sp>
      <p:pic>
        <p:nvPicPr>
          <p:cNvPr id="1026" name="Picture 2" descr="http://wphha.com/wp-content/uploads/2015/11/resources.jpg">
            <a:extLst>
              <a:ext uri="{FF2B5EF4-FFF2-40B4-BE49-F238E27FC236}">
                <a16:creationId xmlns:a16="http://schemas.microsoft.com/office/drawing/2014/main" id="{C89A7802-F403-4ECA-A8B2-463EF0F1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48" y="152403"/>
            <a:ext cx="3023742" cy="17029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5889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79000">
              <a:schemeClr val="accent1">
                <a:lumMod val="50000"/>
              </a:schemeClr>
            </a:gs>
            <a:gs pos="79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2CBF-6722-4E1C-91F5-77C9A468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7654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WORKS CITED: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2F78-C80E-4C84-ACDC-295C706A7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33550"/>
            <a:ext cx="9905999" cy="40576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hlinkClick r:id="rId2"/>
              </a:rPr>
              <a:t>https://blennd.com/top-5-best-website-designs-that-tell-a-story/</a:t>
            </a:r>
            <a:endParaRPr lang="en-US" b="1" dirty="0"/>
          </a:p>
          <a:p>
            <a:r>
              <a:rPr lang="en-US" b="1" dirty="0">
                <a:hlinkClick r:id="rId3"/>
              </a:rPr>
              <a:t>https://www.computerscience.org/careers/web-developer/</a:t>
            </a:r>
            <a:endParaRPr lang="en-US" b="1" dirty="0"/>
          </a:p>
          <a:p>
            <a:r>
              <a:rPr lang="en-US" b="1" dirty="0">
                <a:hlinkClick r:id="rId4"/>
              </a:rPr>
              <a:t>https://www.google.com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search engine for pictures, videos, etc.</a:t>
            </a:r>
          </a:p>
          <a:p>
            <a:r>
              <a:rPr lang="en-US" b="1" dirty="0">
                <a:sym typeface="Wingdings" panose="05000000000000000000" pitchFamily="2" charset="2"/>
                <a:hlinkClick r:id="rId5"/>
              </a:rPr>
              <a:t>https://www.wix.com</a:t>
            </a:r>
            <a:r>
              <a:rPr lang="en-US" b="1" dirty="0">
                <a:sym typeface="Wingdings" panose="05000000000000000000" pitchFamily="2" charset="2"/>
              </a:rPr>
              <a:t>  website for live demonstration</a:t>
            </a:r>
          </a:p>
          <a:p>
            <a:r>
              <a:rPr lang="en-US" b="1" dirty="0">
                <a:sym typeface="Wingdings" panose="05000000000000000000" pitchFamily="2" charset="2"/>
                <a:hlinkClick r:id="rId6"/>
              </a:rPr>
              <a:t>https://play.kahoot.it/#/k/1ccc9e7c-27c4-4378-96ec-e4d29d639910</a:t>
            </a:r>
            <a:r>
              <a:rPr lang="en-US" b="1" dirty="0">
                <a:sym typeface="Wingdings" panose="05000000000000000000" pitchFamily="2" charset="2"/>
              </a:rPr>
              <a:t>  interactive game</a:t>
            </a:r>
          </a:p>
          <a:p>
            <a:r>
              <a:rPr lang="en-US" b="1" dirty="0">
                <a:hlinkClick r:id="rId7"/>
              </a:rPr>
              <a:t>https://www.youtube.com/watch?v=GEfuOMzRgXo</a:t>
            </a:r>
            <a:endParaRPr lang="en-US" b="1" dirty="0"/>
          </a:p>
          <a:p>
            <a:r>
              <a:rPr lang="en-US" b="1" dirty="0">
                <a:sym typeface="Wingdings" panose="05000000000000000000" pitchFamily="2" charset="2"/>
                <a:hlinkClick r:id="rId8"/>
              </a:rPr>
              <a:t>https://www.youtube.com/watch?v=Ujc3yhN9E5Y</a:t>
            </a:r>
            <a:r>
              <a:rPr lang="en-US" b="1" dirty="0">
                <a:sym typeface="Wingdings" panose="05000000000000000000" pitchFamily="2" charset="2"/>
              </a:rPr>
              <a:t>  Web design vs development</a:t>
            </a:r>
          </a:p>
          <a:p>
            <a:r>
              <a:rPr lang="en-US" b="1" dirty="0">
                <a:hlinkClick r:id="rId9"/>
              </a:rPr>
              <a:t>https://www.bls.gov</a:t>
            </a:r>
            <a:r>
              <a:rPr lang="en-US" b="1" dirty="0"/>
              <a:t> -</a:t>
            </a:r>
            <a:r>
              <a:rPr lang="en-US" b="1" dirty="0">
                <a:sym typeface="Wingdings" panose="05000000000000000000" pitchFamily="2" charset="2"/>
              </a:rPr>
              <a:t> website used for various labor statistics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48297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Survey/pre-quiz: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2615" y="2259806"/>
            <a:ext cx="5894388" cy="3541714"/>
          </a:xfr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Are you considering a field in computer science or related majors?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Are you considering web development specifically?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What is web development?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Why is web development important?</a:t>
            </a:r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2050" name="Picture 2" descr="https://tse3.mm.bing.net/th?id=OIP.l4iAORz8bv5J71Qw5QEMkwHaFj&amp;pid=15.1&amp;P=0&amp;w=224&amp;h=169">
            <a:extLst>
              <a:ext uri="{FF2B5EF4-FFF2-40B4-BE49-F238E27FC236}">
                <a16:creationId xmlns:a16="http://schemas.microsoft.com/office/drawing/2014/main" id="{E6C014FB-EF05-4616-A012-AC5BE03947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1" r="29407" b="2"/>
          <a:stretch/>
        </p:blipFill>
        <p:spPr bwMode="auto">
          <a:xfrm>
            <a:off x="7126287" y="1129484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noFill/>
          <a:ln w="76200" cap="sq">
            <a:solidFill>
              <a:schemeClr val="bg1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7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t="-2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00B4-868C-4535-818E-30DEBB45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975450"/>
            <a:ext cx="9905998" cy="87464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90EC8-A14C-45A3-8DCF-756C88564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346" y="2249486"/>
            <a:ext cx="5303520" cy="3541714"/>
          </a:xfrm>
          <a:gradFill>
            <a:gsLst>
              <a:gs pos="0">
                <a:schemeClr val="tx1">
                  <a:lumMod val="85000"/>
                </a:schemeClr>
              </a:gs>
              <a:gs pos="46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What is Web Development?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Areas of Web Development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Necessary Skills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How Do You Become a Web Developer?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Importance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Salaries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975B-FC91-41D4-9E03-A3CC0A6FF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9195" y="2249486"/>
            <a:ext cx="5303520" cy="3541714"/>
          </a:xfrm>
          <a:gradFill flip="none" rotWithShape="1">
            <a:gsLst>
              <a:gs pos="0">
                <a:schemeClr val="tx1">
                  <a:lumMod val="85000"/>
                </a:schemeClr>
              </a:gs>
              <a:gs pos="46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71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Career Advancement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Video(s)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Live Demonstrations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Friendly Competition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Other Resources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Works Cited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0">
              <a:schemeClr val="accent6">
                <a:lumMod val="89000"/>
              </a:schemeClr>
            </a:gs>
            <a:gs pos="66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2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46" y="607445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What is web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323" y="2056871"/>
            <a:ext cx="4459287" cy="4117445"/>
          </a:xfr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/>
                </a:solidFill>
              </a:rPr>
              <a:t>Designing and coding websites used everyday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2"/>
                </a:solidFill>
              </a:rPr>
              <a:t>Visual Presentation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2"/>
                </a:solidFill>
              </a:rPr>
              <a:t>Interactive Features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2"/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2"/>
                </a:solidFill>
              </a:rPr>
              <a:t>Backend Structure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/>
                </a:solidFill>
              </a:rPr>
              <a:t>Creativity</a:t>
            </a:r>
            <a:r>
              <a:rPr lang="en-US" sz="2000" dirty="0">
                <a:solidFill>
                  <a:schemeClr val="bg2"/>
                </a:solidFill>
                <a:sym typeface="Wingdings" panose="05000000000000000000" pitchFamily="2" charset="2"/>
              </a:rPr>
              <a:t> Code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/>
                </a:solidFill>
                <a:sym typeface="Wingdings" panose="05000000000000000000" pitchFamily="2" charset="2"/>
              </a:rPr>
              <a:t>JavaScript, HTML, CSS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/>
                </a:solidFill>
                <a:sym typeface="Wingdings" panose="05000000000000000000" pitchFamily="2" charset="2"/>
              </a:rPr>
              <a:t>15% GROWTH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3074" name="Picture 2" descr="british airways best website designs">
            <a:extLst>
              <a:ext uri="{FF2B5EF4-FFF2-40B4-BE49-F238E27FC236}">
                <a16:creationId xmlns:a16="http://schemas.microsoft.com/office/drawing/2014/main" id="{E491F1D8-10A6-44EE-B619-F4C7ED37D1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r="23523" b="-1"/>
          <a:stretch/>
        </p:blipFill>
        <p:spPr bwMode="auto">
          <a:xfrm>
            <a:off x="5442586" y="1207966"/>
            <a:ext cx="6458902" cy="495051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60773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4">
                <a:lumMod val="40000"/>
                <a:lumOff val="60000"/>
              </a:schemeClr>
            </a:gs>
            <a:gs pos="81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23" y="0"/>
            <a:ext cx="9905998" cy="117951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Areas of web development: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693" y="1179514"/>
            <a:ext cx="4878389" cy="723931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chemeClr val="bg2"/>
                </a:solidFill>
              </a:rPr>
              <a:t>SQL/DATABASE DEVELOPMENT: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C4C9-1FA6-43B0-895E-E19F9C62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0" y="1179514"/>
            <a:ext cx="4875211" cy="117951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solidFill>
                  <a:schemeClr val="bg2"/>
                </a:solidFill>
              </a:rPr>
              <a:t>WEB DESIGN: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B39A2-C523-4E74-A440-458AEFF0D3D3}"/>
              </a:ext>
            </a:extLst>
          </p:cNvPr>
          <p:cNvSpPr txBox="1"/>
          <p:nvPr/>
        </p:nvSpPr>
        <p:spPr>
          <a:xfrm>
            <a:off x="3478990" y="1454740"/>
            <a:ext cx="487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2"/>
                </a:solidFill>
              </a:rPr>
              <a:t>MOBILE WEB DEVELOPMENT:</a:t>
            </a:r>
          </a:p>
        </p:txBody>
      </p:sp>
      <p:pic>
        <p:nvPicPr>
          <p:cNvPr id="4098" name="Picture 2" descr="http://i1-win.softpedia-static.com/screenshots/SQLGate2010-for-SQL-Server-Developer-Free_1.png">
            <a:extLst>
              <a:ext uri="{FF2B5EF4-FFF2-40B4-BE49-F238E27FC236}">
                <a16:creationId xmlns:a16="http://schemas.microsoft.com/office/drawing/2014/main" id="{9809C957-A487-4E2A-9090-6EF55400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90" y="1665826"/>
            <a:ext cx="6217194" cy="3942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3.mm.bing.net/th?id=OIP.ty7VB1e7-A7R03DxZ7KV5wHaEK&amp;pid=15.1&amp;P=0&amp;w=343&amp;h=194">
            <a:extLst>
              <a:ext uri="{FF2B5EF4-FFF2-40B4-BE49-F238E27FC236}">
                <a16:creationId xmlns:a16="http://schemas.microsoft.com/office/drawing/2014/main" id="{D55B10CB-E214-4DB6-9914-2A01B7BE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98" y="1748956"/>
            <a:ext cx="6267033" cy="35263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3C200-B3A3-4961-BE48-2A86CB22FBAF}"/>
              </a:ext>
            </a:extLst>
          </p:cNvPr>
          <p:cNvSpPr txBox="1"/>
          <p:nvPr/>
        </p:nvSpPr>
        <p:spPr>
          <a:xfrm rot="20163879">
            <a:off x="2870447" y="1562380"/>
            <a:ext cx="4878389" cy="50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1" u="sng"/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US" dirty="0">
                <a:solidFill>
                  <a:schemeClr val="bg2"/>
                </a:solidFill>
              </a:rPr>
              <a:t>PHP DEVELOPMENT:</a:t>
            </a:r>
          </a:p>
        </p:txBody>
      </p:sp>
      <p:pic>
        <p:nvPicPr>
          <p:cNvPr id="4102" name="Picture 6" descr="https://tse2.mm.bing.net/th?id=OIP.bJeL4qwfZovWaMSkap27LAHaEK&amp;pid=15.1&amp;P=0&amp;w=320&amp;h=181">
            <a:extLst>
              <a:ext uri="{FF2B5EF4-FFF2-40B4-BE49-F238E27FC236}">
                <a16:creationId xmlns:a16="http://schemas.microsoft.com/office/drawing/2014/main" id="{D20D1EBA-C0D0-40DA-9B6F-1B9A1EC6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1363">
            <a:off x="3221652" y="1862705"/>
            <a:ext cx="6308533" cy="3548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designwebkit.com/wp-content/uploads/2014/12/Mobile-Web-Development.jpg">
            <a:extLst>
              <a:ext uri="{FF2B5EF4-FFF2-40B4-BE49-F238E27FC236}">
                <a16:creationId xmlns:a16="http://schemas.microsoft.com/office/drawing/2014/main" id="{AE6034DB-B302-4C2D-B205-97C2079F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29" y="1981515"/>
            <a:ext cx="6281143" cy="31405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73319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  <p:bldP spid="6" grpId="0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3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7" name="Rectangle 116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Necessary skills:</a:t>
            </a:r>
          </a:p>
        </p:txBody>
      </p:sp>
      <p:pic>
        <p:nvPicPr>
          <p:cNvPr id="5124" name="Picture 4" descr="https://tse4.mm.bing.net/th?id=OIP.TpcMd-ZIi6Iea6_vYxYtbQHaER&amp;pid=15.1&amp;P=0&amp;w=267&amp;h=155">
            <a:extLst>
              <a:ext uri="{FF2B5EF4-FFF2-40B4-BE49-F238E27FC236}">
                <a16:creationId xmlns:a16="http://schemas.microsoft.com/office/drawing/2014/main" id="{D11B6A5A-1EC5-458C-953E-5F5AA4358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" r="-2" b="-2"/>
          <a:stretch/>
        </p:blipFill>
        <p:spPr bwMode="auto"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ore4.staticworld.net/images/article/2014/08/android-and-ios-100367737-large.jpg">
            <a:extLst>
              <a:ext uri="{FF2B5EF4-FFF2-40B4-BE49-F238E27FC236}">
                <a16:creationId xmlns:a16="http://schemas.microsoft.com/office/drawing/2014/main" id="{F0CE3120-EB3E-4598-864D-472B1FE77EF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 b="10630"/>
          <a:stretch/>
        </p:blipFill>
        <p:spPr bwMode="auto"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1957388"/>
            <a:ext cx="4413737" cy="4483098"/>
          </a:xfr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Technical skills and a sense for intuitive design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Fluency in JavaScript, SQL, PHP, HTML, XML &amp; CSS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Familiarity with multiple operating systems &amp; mobile platforms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Eye for design &amp; ability to build visually-appealing websites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Excellent communication &amp; visual presentation skills for working with clients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Ability to perform detail-oriented, creative work independently or with limited supervision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38433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002060"/>
            </a:gs>
            <a:gs pos="53000">
              <a:schemeClr val="accent3">
                <a:lumMod val="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8B642D72-244F-45E9-A32A-BCFCE9E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F7F923EF-CB07-40C3-B673-2E83F92E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D34C424-A519-4D35-9D94-0157B593A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id="{6AB79813-04EC-46F4-8C8B-1D1356EC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FECD8EE9-F779-406B-9C94-04D8E9811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7">
                <a:extLst>
                  <a:ext uri="{FF2B5EF4-FFF2-40B4-BE49-F238E27FC236}">
                    <a16:creationId xmlns:a16="http://schemas.microsoft.com/office/drawing/2014/main" id="{F9AB2AFE-A614-4144-9807-3F7893DF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8">
                <a:extLst>
                  <a:ext uri="{FF2B5EF4-FFF2-40B4-BE49-F238E27FC236}">
                    <a16:creationId xmlns:a16="http://schemas.microsoft.com/office/drawing/2014/main" id="{E29E9E76-26CD-4D24-812D-DD56AAED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E3F1079E-B8EC-4B05-AA37-63C7C29B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1094342F-EA7D-40C6-898F-52A57771E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343F5917-4AF3-4F33-81F8-1694E9FCC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9EFCE348-FC65-4BCF-B628-F3223F7FA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1D8651C7-AC54-4854-8ECA-6EF2DEB48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5CE95394-1C1A-4EFB-9758-6DA46C556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BADE6C5A-700A-4438-9E37-8B674625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Line 16">
                <a:extLst>
                  <a:ext uri="{FF2B5EF4-FFF2-40B4-BE49-F238E27FC236}">
                    <a16:creationId xmlns:a16="http://schemas.microsoft.com/office/drawing/2014/main" id="{BB4248E5-87FA-4714-B0F6-CAE3AD2CD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C566090B-A75C-4A80-8674-EE6ECBB2D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26A867C4-8E57-499E-AF7F-9851B2A6D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2677E69C-1F9C-4A10-BD18-3FDEB7C51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DFE7B14E-E548-4F90-B46F-6357D7B68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Rectangle 21">
                <a:extLst>
                  <a:ext uri="{FF2B5EF4-FFF2-40B4-BE49-F238E27FC236}">
                    <a16:creationId xmlns:a16="http://schemas.microsoft.com/office/drawing/2014/main" id="{C894B33B-3347-4843-9ED7-BB1D7CBD2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B1C82400-1058-477A-BC99-A04014F57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E7E90E7D-C085-4E27-89EC-F63F8D76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A8996128-A3A8-49B6-BB10-17DB9C10E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76C823F5-2D3E-485F-A301-8DE30DB2F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ECE4ADC3-47ED-458A-84D1-4A7492F67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4E0816A-39D5-40EC-ADA7-DD007F6C9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201990A4-7A78-4A45-AD25-4352E821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37F90063-29B0-4253-B958-9D0918E9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FA12D28A-1FFD-4051-8DCA-A1C67182B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075502AF-634E-4C10-A62C-F49F51ACB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231916-A9AD-49FA-B5FE-8FFD5BE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F3A20DDE-9699-473E-90A0-7FF6431B7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CB2F2DAB-FEEE-4C1A-880D-12E7662D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0EE14B60-AE36-47C3-AE14-98BD450D3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5">
                <a:extLst>
                  <a:ext uri="{FF2B5EF4-FFF2-40B4-BE49-F238E27FC236}">
                    <a16:creationId xmlns:a16="http://schemas.microsoft.com/office/drawing/2014/main" id="{F4A1D5E5-A84E-4E4D-B5E6-65AEAA19A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E496497F-F30C-4B25-9CBF-3CAD4A96B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7">
                <a:extLst>
                  <a:ext uri="{FF2B5EF4-FFF2-40B4-BE49-F238E27FC236}">
                    <a16:creationId xmlns:a16="http://schemas.microsoft.com/office/drawing/2014/main" id="{A4A7B32D-16D6-4795-9E64-B626DB56D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B0BC9C13-95BF-4AA5-9FC3-A4A087864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FC5ABB33-3337-4A94-A656-825D83EB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FA43FA5E-6287-418D-BE93-3B4F58F83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426C1686-605F-4AC4-B5D3-32FF8D20A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2C6D782-6B6F-4B4E-B92B-C8F13A0FE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9" name="Rectangle 118">
              <a:extLst>
                <a:ext uri="{FF2B5EF4-FFF2-40B4-BE49-F238E27FC236}">
                  <a16:creationId xmlns:a16="http://schemas.microsoft.com/office/drawing/2014/main" id="{E9716FBC-9870-4321-B055-657F96DDF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3720C802-2465-4EF6-9AED-E768D2460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E532192-EB0D-43D0-8ACF-ABEBADC6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A61AEB4E-A65A-4890-AD09-C9ACFB08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528DE10F-D498-4BFB-8B2A-E06AAA1F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EA9A7A15-77B2-4771-B979-8F0E0626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8">
              <a:extLst>
                <a:ext uri="{FF2B5EF4-FFF2-40B4-BE49-F238E27FC236}">
                  <a16:creationId xmlns:a16="http://schemas.microsoft.com/office/drawing/2014/main" id="{91C3D14F-54C6-49E0-BB0E-DAEA368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93A8E0B-9819-41E1-979C-44F08FEC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31C3E5DB-A7A3-4EAE-9026-F9B8F12E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DCA25288-1A1B-4F47-B482-9A847602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14B443AB-E1B9-4C40-BA70-8F6CAD01F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85A198B7-B595-43D6-828B-3A6D85322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F310B986-AB70-4FCE-85CC-A7FB750A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58F94A36-E150-4C70-87E6-89E6368F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885088E1-2931-4D8D-869D-72334C596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7AE9D160-3F56-4C52-9ED9-A6BAAA32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9F3F7A1-0C51-41DA-9DA6-8E90E3E3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DD9A2A46-D55F-4922-A01B-3F8DBED62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0AA17DFB-AEBE-4499-865B-B7038124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057EE8DA-45A6-49F5-8818-666095A68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8ADAA219-132F-41F3-BFAB-896804CF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0593EFB1-DC77-417B-B5BC-0900A29F8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95C9F90E-2399-40F1-BB67-3EEDFC360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59635033-7842-47F7-869E-EB54B03B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06710716-F4FF-4D2D-BD4D-3A1C29D5D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DD91BF26-5487-4130-87F9-0B56EA0B0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DCAE746E-F56B-4E02-A50E-358503AB5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81DB5307-35A1-4FFB-A8E6-C6AB7703A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052F6C49-049E-4FBC-A090-64B559C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B520037F-DF6D-49C9-937E-D7617F8D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D65483B0-4562-4071-8E79-BFF7E340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33">
              <a:extLst>
                <a:ext uri="{FF2B5EF4-FFF2-40B4-BE49-F238E27FC236}">
                  <a16:creationId xmlns:a16="http://schemas.microsoft.com/office/drawing/2014/main" id="{B537F264-B801-4F97-8091-41E16CA52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CF0D86E0-647F-437F-AA71-72A789B0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D72C3866-21D1-48D0-899E-938892FF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4E94AC39-CDCB-4B11-BE08-FABED0C0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29C7F939-61B9-467B-AC85-C146594B8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0B851A48-E333-49BD-8150-3E207F2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1CD0C878-A6ED-44A0-972F-164829F3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1C236544-42D8-4A88-B600-6B8B20FF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1">
              <a:extLst>
                <a:ext uri="{FF2B5EF4-FFF2-40B4-BE49-F238E27FC236}">
                  <a16:creationId xmlns:a16="http://schemas.microsoft.com/office/drawing/2014/main" id="{C9FF2C0E-61EA-45E6-8C93-270B51918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2">
              <a:extLst>
                <a:ext uri="{FF2B5EF4-FFF2-40B4-BE49-F238E27FC236}">
                  <a16:creationId xmlns:a16="http://schemas.microsoft.com/office/drawing/2014/main" id="{654F9C3F-E635-4E7B-BF8F-87BF60C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3">
              <a:extLst>
                <a:ext uri="{FF2B5EF4-FFF2-40B4-BE49-F238E27FC236}">
                  <a16:creationId xmlns:a16="http://schemas.microsoft.com/office/drawing/2014/main" id="{ACCA7548-833A-4EEC-91F2-BB9687E3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4">
              <a:extLst>
                <a:ext uri="{FF2B5EF4-FFF2-40B4-BE49-F238E27FC236}">
                  <a16:creationId xmlns:a16="http://schemas.microsoft.com/office/drawing/2014/main" id="{F895F203-B2FD-49FE-A865-269B367A4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Rectangle 45">
              <a:extLst>
                <a:ext uri="{FF2B5EF4-FFF2-40B4-BE49-F238E27FC236}">
                  <a16:creationId xmlns:a16="http://schemas.microsoft.com/office/drawing/2014/main" id="{84D9CCFF-23CD-4209-B238-57DDF091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46">
              <a:extLst>
                <a:ext uri="{FF2B5EF4-FFF2-40B4-BE49-F238E27FC236}">
                  <a16:creationId xmlns:a16="http://schemas.microsoft.com/office/drawing/2014/main" id="{190495CD-E216-4AF5-9038-D7807B638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7">
              <a:extLst>
                <a:ext uri="{FF2B5EF4-FFF2-40B4-BE49-F238E27FC236}">
                  <a16:creationId xmlns:a16="http://schemas.microsoft.com/office/drawing/2014/main" id="{6E2B5DDB-234E-47ED-9F32-83C6D5EEE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8">
              <a:extLst>
                <a:ext uri="{FF2B5EF4-FFF2-40B4-BE49-F238E27FC236}">
                  <a16:creationId xmlns:a16="http://schemas.microsoft.com/office/drawing/2014/main" id="{9DB1F0CB-D565-4DF9-BA3F-7CE9F18B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9">
              <a:extLst>
                <a:ext uri="{FF2B5EF4-FFF2-40B4-BE49-F238E27FC236}">
                  <a16:creationId xmlns:a16="http://schemas.microsoft.com/office/drawing/2014/main" id="{552F47B4-D0D5-4075-BD00-7145B6F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0">
              <a:extLst>
                <a:ext uri="{FF2B5EF4-FFF2-40B4-BE49-F238E27FC236}">
                  <a16:creationId xmlns:a16="http://schemas.microsoft.com/office/drawing/2014/main" id="{F57CAD52-0B84-4068-BFD9-B48B16AF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1">
              <a:extLst>
                <a:ext uri="{FF2B5EF4-FFF2-40B4-BE49-F238E27FC236}">
                  <a16:creationId xmlns:a16="http://schemas.microsoft.com/office/drawing/2014/main" id="{62E09F5E-A24D-4628-A8CB-143556FB9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2">
              <a:extLst>
                <a:ext uri="{FF2B5EF4-FFF2-40B4-BE49-F238E27FC236}">
                  <a16:creationId xmlns:a16="http://schemas.microsoft.com/office/drawing/2014/main" id="{C547CC76-FB8C-43B1-A625-F694184D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3">
              <a:extLst>
                <a:ext uri="{FF2B5EF4-FFF2-40B4-BE49-F238E27FC236}">
                  <a16:creationId xmlns:a16="http://schemas.microsoft.com/office/drawing/2014/main" id="{E86CE93B-A557-46C2-B87E-81C1E0E93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4">
              <a:extLst>
                <a:ext uri="{FF2B5EF4-FFF2-40B4-BE49-F238E27FC236}">
                  <a16:creationId xmlns:a16="http://schemas.microsoft.com/office/drawing/2014/main" id="{7220D106-C5C0-4A39-909A-A11F3E246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195044AA-79D9-4142-8865-9A4B4E80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6">
              <a:extLst>
                <a:ext uri="{FF2B5EF4-FFF2-40B4-BE49-F238E27FC236}">
                  <a16:creationId xmlns:a16="http://schemas.microsoft.com/office/drawing/2014/main" id="{BBFC5CFA-482C-4B45-87A7-C44F773C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7">
              <a:extLst>
                <a:ext uri="{FF2B5EF4-FFF2-40B4-BE49-F238E27FC236}">
                  <a16:creationId xmlns:a16="http://schemas.microsoft.com/office/drawing/2014/main" id="{79BEC615-03E2-4F7F-A457-0CDA565A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8">
              <a:extLst>
                <a:ext uri="{FF2B5EF4-FFF2-40B4-BE49-F238E27FC236}">
                  <a16:creationId xmlns:a16="http://schemas.microsoft.com/office/drawing/2014/main" id="{20E56620-58EC-4785-BA5E-2E40F40B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21" y="142268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How do you become a web developer?</a:t>
            </a:r>
          </a:p>
        </p:txBody>
      </p:sp>
      <p:pic>
        <p:nvPicPr>
          <p:cNvPr id="7170" name="Picture 2" descr="https://tse2.mm.bing.net/th?id=OIP.BpOjDDOUxVAp9rNXmlQdfAHaEy&amp;pid=15.1&amp;P=0&amp;w=238&amp;h=155">
            <a:extLst>
              <a:ext uri="{FF2B5EF4-FFF2-40B4-BE49-F238E27FC236}">
                <a16:creationId xmlns:a16="http://schemas.microsoft.com/office/drawing/2014/main" id="{C8F29100-4796-481C-9772-D837F0E3E5F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6" r="-1" b="10638"/>
          <a:stretch/>
        </p:blipFill>
        <p:spPr bwMode="auto">
          <a:xfrm>
            <a:off x="20" y="1"/>
            <a:ext cx="4635563" cy="2276475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tse1.mm.bing.net/th?id=OIP.sZqaJ9jQCSEujhuCTUkP7gHaD7&amp;pid=15.1&amp;P=0&amp;w=349&amp;h=186">
            <a:extLst>
              <a:ext uri="{FF2B5EF4-FFF2-40B4-BE49-F238E27FC236}">
                <a16:creationId xmlns:a16="http://schemas.microsoft.com/office/drawing/2014/main" id="{0A7C2ECF-EAF9-4C8A-9469-B53031C6E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" r="-3" b="-3"/>
          <a:stretch/>
        </p:blipFill>
        <p:spPr bwMode="auto">
          <a:xfrm>
            <a:off x="20" y="2285999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CFEBF73-2875-4126-A90D-ABB6BBFE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7172" name="Picture 4" descr="https://tse3.mm.bing.net/th?id=OIP.1MplmkQMzOjDuWZykxmkPQHaFR&amp;pid=15.1&amp;P=0&amp;w=223&amp;h=160">
            <a:extLst>
              <a:ext uri="{FF2B5EF4-FFF2-40B4-BE49-F238E27FC236}">
                <a16:creationId xmlns:a16="http://schemas.microsoft.com/office/drawing/2014/main" id="{1684442B-4BD7-47BE-A633-558953DCA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2" r="-1" b="18043"/>
          <a:stretch/>
        </p:blipFill>
        <p:spPr bwMode="auto">
          <a:xfrm>
            <a:off x="20" y="4572000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167419-5C1C-40BD-B9C4-75CFC6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FCD9A95-E405-4952-A0CF-6EAF80F9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8629" y="-9990"/>
            <a:ext cx="7543371" cy="6858465"/>
          </a:xfrm>
          <a:gradFill>
            <a:gsLst>
              <a:gs pos="81000">
                <a:srgbClr val="002060"/>
              </a:gs>
              <a:gs pos="0">
                <a:schemeClr val="accent3">
                  <a:lumMod val="50000"/>
                </a:schemeClr>
              </a:gs>
            </a:gsLst>
            <a:path path="circle">
              <a:fillToRect t="100000" r="100000"/>
            </a:path>
          </a:gradFill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HOW DO YOU BECOME A WEB DEVELOPER?</a:t>
            </a:r>
            <a:endParaRPr lang="en-US" sz="4000" dirty="0"/>
          </a:p>
          <a:p>
            <a:r>
              <a:rPr lang="en-US" dirty="0"/>
              <a:t>Need: knowledge of languages and systems used to create websites</a:t>
            </a:r>
          </a:p>
          <a:p>
            <a:pPr lvl="1"/>
            <a:r>
              <a:rPr lang="en-US" dirty="0"/>
              <a:t>Skills built in school (usually)</a:t>
            </a:r>
          </a:p>
          <a:p>
            <a:r>
              <a:rPr lang="en-US" dirty="0"/>
              <a:t>Can be self-taught</a:t>
            </a:r>
          </a:p>
          <a:p>
            <a:r>
              <a:rPr lang="en-US" dirty="0"/>
              <a:t>Many employers look for formal training</a:t>
            </a:r>
          </a:p>
          <a:p>
            <a:r>
              <a:rPr lang="en-US" dirty="0"/>
              <a:t>Four year-degree: colleges w/ IT departments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Take a class or tutorial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Work your way 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Practice, Practice,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Ask Questions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Talk to your Teachers/Professors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4651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6D84-D173-4C21-862D-5996E595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9130"/>
            <a:ext cx="9905998" cy="1849155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BUT WHY SHOULD you CARE???</a:t>
            </a:r>
          </a:p>
        </p:txBody>
      </p:sp>
    </p:spTree>
    <p:extLst>
      <p:ext uri="{BB962C8B-B14F-4D97-AF65-F5344CB8AC3E}">
        <p14:creationId xmlns:p14="http://schemas.microsoft.com/office/powerpoint/2010/main" val="269325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3.33333E-6 L 0 -0.07223 " pathEditMode="relative" rAng="0" ptsTypes="AA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F25D-92A9-49DA-86F7-1B6470F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12" y="400050"/>
            <a:ext cx="9905998" cy="1104900"/>
          </a:xfrm>
        </p:spPr>
        <p:txBody>
          <a:bodyPr/>
          <a:lstStyle/>
          <a:p>
            <a:pPr algn="ctr"/>
            <a:r>
              <a:rPr lang="en-US" sz="4000" b="1" dirty="0"/>
              <a:t>Importance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2589-F258-427A-A4D7-69A2A760C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2548" y="1428750"/>
            <a:ext cx="6280928" cy="5162550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YOU TELL ME…</a:t>
            </a:r>
          </a:p>
          <a:p>
            <a:r>
              <a:rPr lang="en-US" dirty="0"/>
              <a:t>Websites help us with almost everything!!!!</a:t>
            </a:r>
          </a:p>
          <a:p>
            <a:pPr lvl="1"/>
            <a:r>
              <a:rPr lang="en-US" dirty="0"/>
              <a:t>Marketing a product</a:t>
            </a:r>
          </a:p>
          <a:p>
            <a:pPr lvl="1"/>
            <a:r>
              <a:rPr lang="en-US" dirty="0"/>
              <a:t>Distributing information</a:t>
            </a:r>
          </a:p>
          <a:p>
            <a:pPr lvl="1"/>
            <a:r>
              <a:rPr lang="en-US" dirty="0"/>
              <a:t>Allowing a company &amp; its products to become known</a:t>
            </a:r>
          </a:p>
          <a:p>
            <a:pPr lvl="1"/>
            <a:r>
              <a:rPr lang="en-US" dirty="0"/>
              <a:t>Watching a show or video</a:t>
            </a:r>
          </a:p>
          <a:p>
            <a:pPr lvl="1"/>
            <a:r>
              <a:rPr lang="en-US" dirty="0"/>
              <a:t>Discovering new jobs and other opportunities</a:t>
            </a:r>
          </a:p>
          <a:p>
            <a:pPr lvl="1"/>
            <a:r>
              <a:rPr lang="en-US" dirty="0"/>
              <a:t>Finding and purchasing products</a:t>
            </a:r>
          </a:p>
          <a:p>
            <a:pPr lvl="1"/>
            <a:r>
              <a:rPr lang="en-US" dirty="0"/>
              <a:t>Banking and Stock Market</a:t>
            </a:r>
          </a:p>
          <a:p>
            <a:r>
              <a:rPr lang="en-US" dirty="0"/>
              <a:t>WE ARE IN A TECHNOLOGY DRIVEN WORLD</a:t>
            </a:r>
          </a:p>
          <a:p>
            <a:pPr lvl="1"/>
            <a:r>
              <a:rPr lang="en-US" dirty="0"/>
              <a:t>We then need websites to help push innovation</a:t>
            </a:r>
          </a:p>
          <a:p>
            <a:pPr lvl="1"/>
            <a:endParaRPr lang="en-US" dirty="0"/>
          </a:p>
        </p:txBody>
      </p:sp>
      <p:pic>
        <p:nvPicPr>
          <p:cNvPr id="10242" name="Picture 2" descr="https://tse4.mm.bing.net/th?id=OIP.H2s0qJticdlwzLwmSAt3CAHaE7&amp;pid=15.1&amp;P=0&amp;w=237&amp;h=158">
            <a:extLst>
              <a:ext uri="{FF2B5EF4-FFF2-40B4-BE49-F238E27FC236}">
                <a16:creationId xmlns:a16="http://schemas.microsoft.com/office/drawing/2014/main" id="{53741654-871E-406A-A71F-14532E867E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894" y="1285875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orangemodels.files.wordpress.com/2010/10/td-bank-logo-revised.jpg">
            <a:extLst>
              <a:ext uri="{FF2B5EF4-FFF2-40B4-BE49-F238E27FC236}">
                <a16:creationId xmlns:a16="http://schemas.microsoft.com/office/drawing/2014/main" id="{CFD4C716-DC4D-49F1-B3E8-B4457AFE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314" y="3143250"/>
            <a:ext cx="239678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tse1.mm.bing.net/th?id=OIP.eMX1qziPN3jh0h2IX_RhZQHaEo&amp;pid=15.1&amp;P=0&amp;w=246&amp;h=154">
            <a:extLst>
              <a:ext uri="{FF2B5EF4-FFF2-40B4-BE49-F238E27FC236}">
                <a16:creationId xmlns:a16="http://schemas.microsoft.com/office/drawing/2014/main" id="{E3C21397-6D1D-416D-8B56-126F3FCB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2200275"/>
            <a:ext cx="146066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1.bp.blogspot.com/-BXfD_cZOtOs/VDmw7RyUWvI/AAAAAAAAFeo/KlBE4G8bOR0/s1600/Logo%20Amazon.png">
            <a:extLst>
              <a:ext uri="{FF2B5EF4-FFF2-40B4-BE49-F238E27FC236}">
                <a16:creationId xmlns:a16="http://schemas.microsoft.com/office/drawing/2014/main" id="{8ED89AD7-3BC3-4560-9AAB-4161C36F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891" y="2247900"/>
            <a:ext cx="137117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tse2.mm.bing.net/th?id=OIP.Rys9EHg4brVqXUj4aBF1wgHaEo&amp;pid=15.1&amp;P=0&amp;w=267&amp;h=168">
            <a:extLst>
              <a:ext uri="{FF2B5EF4-FFF2-40B4-BE49-F238E27FC236}">
                <a16:creationId xmlns:a16="http://schemas.microsoft.com/office/drawing/2014/main" id="{BA9CFF79-C830-4B2F-9BD6-24E3C49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41" y="4086225"/>
            <a:ext cx="14619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tse4.mm.bing.net/th?id=OIP.iIiko4PKObhRt-y2PBM7zQHaHa&amp;pid=15.1&amp;P=0&amp;w=300&amp;h=300">
            <a:extLst>
              <a:ext uri="{FF2B5EF4-FFF2-40B4-BE49-F238E27FC236}">
                <a16:creationId xmlns:a16="http://schemas.microsoft.com/office/drawing/2014/main" id="{11C2968E-2344-43A2-9C8F-8D2A408E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992" y="590548"/>
            <a:ext cx="1104901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ica-group.org/wp-content/uploads/2014/11/BLS-Logo.jpg">
            <a:extLst>
              <a:ext uri="{FF2B5EF4-FFF2-40B4-BE49-F238E27FC236}">
                <a16:creationId xmlns:a16="http://schemas.microsoft.com/office/drawing/2014/main" id="{143563DA-7457-4792-985D-B1BF0D47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135" y="4657725"/>
            <a:ext cx="17075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tse1.mm.bing.net/th?id=OIP.2snPpYD4GGHS7aAx31-jnAHaF7&amp;pid=15.1&amp;P=0&amp;w=215&amp;h=173">
            <a:extLst>
              <a:ext uri="{FF2B5EF4-FFF2-40B4-BE49-F238E27FC236}">
                <a16:creationId xmlns:a16="http://schemas.microsoft.com/office/drawing/2014/main" id="{E0B1F6C7-15EE-47C8-9FB1-BDFE9118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14" y="5229225"/>
            <a:ext cx="1143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s://yt3.ggpht.com/-ni_VaN38-AE/AAAAAAAAAAI/AAAAAAAAAAA/bJCTTfihBl0/s900-c-k-no-mo-rj-c0xffffff/photo.jpg">
            <a:extLst>
              <a:ext uri="{FF2B5EF4-FFF2-40B4-BE49-F238E27FC236}">
                <a16:creationId xmlns:a16="http://schemas.microsoft.com/office/drawing/2014/main" id="{2111691B-632C-4614-A41C-60495866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893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s://tse2.mm.bing.net/th?id=OIP.jEnEqftEVGcmHPOEiQ4NdgHaDt&amp;pid=15.1&amp;P=0&amp;w=362&amp;h=182">
            <a:extLst>
              <a:ext uri="{FF2B5EF4-FFF2-40B4-BE49-F238E27FC236}">
                <a16:creationId xmlns:a16="http://schemas.microsoft.com/office/drawing/2014/main" id="{90392968-F641-41A4-951D-665794B3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85" y="5943600"/>
            <a:ext cx="1828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88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780</TotalTime>
  <Words>841</Words>
  <Application>Microsoft Office PowerPoint</Application>
  <PresentationFormat>Widescreen</PresentationFormat>
  <Paragraphs>155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Trebuchet MS</vt:lpstr>
      <vt:lpstr>Tw Cen MT</vt:lpstr>
      <vt:lpstr>Wingdings</vt:lpstr>
      <vt:lpstr>Circuit</vt:lpstr>
      <vt:lpstr>WEB DEVELOPMENT</vt:lpstr>
      <vt:lpstr>Survey/pre-quiz:</vt:lpstr>
      <vt:lpstr>Overview:</vt:lpstr>
      <vt:lpstr>What is web development?</vt:lpstr>
      <vt:lpstr>Areas of web development:</vt:lpstr>
      <vt:lpstr>Necessary skills:</vt:lpstr>
      <vt:lpstr>How do you become a web developer?</vt:lpstr>
      <vt:lpstr>BUT WHY SHOULD you CARE???</vt:lpstr>
      <vt:lpstr>Importance:</vt:lpstr>
      <vt:lpstr>PowerPoint Presentation</vt:lpstr>
      <vt:lpstr>Salaries:</vt:lpstr>
      <vt:lpstr>Career advancement:</vt:lpstr>
      <vt:lpstr>Video on web development:</vt:lpstr>
      <vt:lpstr>Video on web development vs web design:</vt:lpstr>
      <vt:lpstr>Live demonstration:</vt:lpstr>
      <vt:lpstr>Kahoot:</vt:lpstr>
      <vt:lpstr>OTHER RESOURCES:</vt:lpstr>
      <vt:lpstr>WORKS CITED: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mukesh agarwal</dc:creator>
  <cp:lastModifiedBy>mukesh agarwal</cp:lastModifiedBy>
  <cp:revision>47</cp:revision>
  <dcterms:created xsi:type="dcterms:W3CDTF">2018-07-21T21:47:49Z</dcterms:created>
  <dcterms:modified xsi:type="dcterms:W3CDTF">2018-08-01T20:54:13Z</dcterms:modified>
</cp:coreProperties>
</file>